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av" ContentType="audio/wav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3.bin" ContentType="audio/unknown"/>
  <Override PartName="/ppt/media/audio4.bin" ContentType="audio/unknown"/>
  <Override PartName="/ppt/media/audio5.bin" ContentType="audio/unknown"/>
  <Override PartName="/ppt/media/audio6.bin" ContentType="audio/unknown"/>
  <Override PartName="/ppt/media/audio7.bin" ContentType="audio/unknown"/>
  <Override PartName="/ppt/media/audio8.bin" ContentType="audio/unknown"/>
  <Override PartName="/ppt/media/audio9.bin" ContentType="audio/unknown"/>
  <Override PartName="/ppt/media/audio10.bin" ContentType="audio/unknown"/>
  <Override PartName="/ppt/media/audio11.bin" ContentType="audio/unknown"/>
  <Override PartName="/ppt/media/audio12.bin" ContentType="audio/unknown"/>
  <Override PartName="/ppt/media/audio13.bin" ContentType="audio/unknown"/>
  <Override PartName="/ppt/media/audio14.bin" ContentType="audio/unknown"/>
  <Override PartName="/ppt/media/audio15.bin" ContentType="audio/unknown"/>
  <Override PartName="/ppt/media/audio16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01D"/>
    <a:srgbClr val="00CC00"/>
    <a:srgbClr val="9933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D9D9-4E3F-4E60-99D8-294F0B9AF8A8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34CA4-943D-4CB3-B82F-0AF499D9E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34CA4-943D-4CB3-B82F-0AF499D9E6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3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B9D-E187-4D4C-8B79-F8A5E91EE1A6}" type="datetimeFigureOut">
              <a:rPr lang="en-US" smtClean="0"/>
              <a:t>10/7/14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C047-C25D-460A-97C6-38C77409E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B9D-E187-4D4C-8B79-F8A5E91EE1A6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C047-C25D-460A-97C6-38C77409E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B9D-E187-4D4C-8B79-F8A5E91EE1A6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C047-C25D-460A-97C6-38C77409E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B9D-E187-4D4C-8B79-F8A5E91EE1A6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C047-C25D-460A-97C6-38C77409E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B9D-E187-4D4C-8B79-F8A5E91EE1A6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C047-C25D-460A-97C6-38C77409E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B9D-E187-4D4C-8B79-F8A5E91EE1A6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C047-C25D-460A-97C6-38C77409E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B9D-E187-4D4C-8B79-F8A5E91EE1A6}" type="datetimeFigureOut">
              <a:rPr lang="en-US" smtClean="0"/>
              <a:t>10/7/14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C047-C25D-460A-97C6-38C77409E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B9D-E187-4D4C-8B79-F8A5E91EE1A6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C047-C25D-460A-97C6-38C77409E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B9D-E187-4D4C-8B79-F8A5E91EE1A6}" type="datetimeFigureOut">
              <a:rPr lang="en-US" smtClean="0"/>
              <a:t>10/7/14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C047-C25D-460A-97C6-38C77409E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B9D-E187-4D4C-8B79-F8A5E91EE1A6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C047-C25D-460A-97C6-38C77409E5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5B9D-E187-4D4C-8B79-F8A5E91EE1A6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77C047-C25D-460A-97C6-38C77409E5D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D05B9D-E187-4D4C-8B79-F8A5E91EE1A6}" type="datetimeFigureOut">
              <a:rPr lang="en-US" smtClean="0"/>
              <a:t>10/7/14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77C047-C25D-460A-97C6-38C77409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Relationship Id="rId3" Type="http://schemas.openxmlformats.org/officeDocument/2006/relationships/audio" Target="../media/audio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Relationship Id="rId3" Type="http://schemas.openxmlformats.org/officeDocument/2006/relationships/audio" Target="../media/audio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5.bin"/><Relationship Id="rId3" Type="http://schemas.openxmlformats.org/officeDocument/2006/relationships/audio" Target="../media/audio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9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 Quarter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754996"/>
              </p:ext>
            </p:extLst>
          </p:nvPr>
        </p:nvGraphicFramePr>
        <p:xfrm>
          <a:off x="990600" y="2819400"/>
          <a:ext cx="71628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3276600">
                <a:tc>
                  <a:txBody>
                    <a:bodyPr/>
                    <a:lstStyle/>
                    <a:p>
                      <a:r>
                        <a:rPr lang="en-US" dirty="0" smtClean="0"/>
                        <a:t>Include</a:t>
                      </a:r>
                    </a:p>
                    <a:p>
                      <a:r>
                        <a:rPr lang="en-US" dirty="0" smtClean="0"/>
                        <a:t>Inspect</a:t>
                      </a:r>
                    </a:p>
                    <a:p>
                      <a:r>
                        <a:rPr lang="en-US" dirty="0" smtClean="0"/>
                        <a:t>Inhabit</a:t>
                      </a:r>
                    </a:p>
                    <a:p>
                      <a:r>
                        <a:rPr lang="en-US" dirty="0" smtClean="0"/>
                        <a:t>Invent</a:t>
                      </a:r>
                    </a:p>
                    <a:p>
                      <a:r>
                        <a:rPr lang="en-US" dirty="0" smtClean="0"/>
                        <a:t>Inside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Implode</a:t>
                      </a:r>
                    </a:p>
                    <a:p>
                      <a:r>
                        <a:rPr lang="en-US" dirty="0" smtClean="0"/>
                        <a:t>Immerse</a:t>
                      </a:r>
                    </a:p>
                    <a:p>
                      <a:r>
                        <a:rPr lang="en-US" dirty="0" smtClean="0"/>
                        <a:t>Impress</a:t>
                      </a:r>
                    </a:p>
                    <a:p>
                      <a:r>
                        <a:rPr lang="en-US" smtClean="0"/>
                        <a:t>import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3545" y="227377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in-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00255" y="227377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i</a:t>
            </a:r>
            <a:r>
              <a:rPr lang="en-US" sz="2800" dirty="0" err="1" smtClean="0"/>
              <a:t>m</a:t>
            </a:r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clude</a:t>
            </a:r>
            <a:r>
              <a:rPr lang="en-US" sz="2800" dirty="0" smtClean="0"/>
              <a:t>		</a:t>
            </a:r>
            <a:r>
              <a:rPr lang="en-US" sz="2800" dirty="0" err="1" smtClean="0"/>
              <a:t>spect</a:t>
            </a:r>
            <a:r>
              <a:rPr lang="en-US" sz="2800" dirty="0" smtClean="0"/>
              <a:t>		</a:t>
            </a:r>
            <a:r>
              <a:rPr lang="en-US" sz="2800" dirty="0" err="1" smtClean="0"/>
              <a:t>merse</a:t>
            </a:r>
            <a:r>
              <a:rPr lang="en-US" sz="2800" dirty="0" smtClean="0"/>
              <a:t>	habit	    vent	    </a:t>
            </a:r>
            <a:r>
              <a:rPr lang="en-US" sz="2800" dirty="0" err="1" smtClean="0"/>
              <a:t>plode</a:t>
            </a:r>
            <a:r>
              <a:rPr lang="en-US" sz="2800" dirty="0" smtClean="0"/>
              <a:t>		press		port		side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004984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Prefixes  </a:t>
            </a:r>
            <a:r>
              <a:rPr lang="en-US" dirty="0" smtClean="0">
                <a:solidFill>
                  <a:srgbClr val="FFFF00"/>
                </a:solidFill>
              </a:rPr>
              <a:t>con-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com-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9901D"/>
                </a:solidFill>
              </a:rPr>
              <a:t>col-</a:t>
            </a:r>
            <a:endParaRPr lang="en-US" dirty="0">
              <a:solidFill>
                <a:srgbClr val="F990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Con</a:t>
            </a:r>
            <a:r>
              <a:rPr lang="en-US" sz="3200" dirty="0" smtClean="0"/>
              <a:t>tract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Con</a:t>
            </a:r>
            <a:r>
              <a:rPr lang="en-US" sz="3200" dirty="0" smtClean="0"/>
              <a:t>nect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Con</a:t>
            </a:r>
            <a:r>
              <a:rPr lang="en-US" sz="3200" dirty="0" smtClean="0"/>
              <a:t>ference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What do you think the prefix </a:t>
            </a:r>
            <a:r>
              <a:rPr lang="en-US" dirty="0" smtClean="0">
                <a:solidFill>
                  <a:srgbClr val="FFFF00"/>
                </a:solidFill>
              </a:rPr>
              <a:t>con</a:t>
            </a:r>
            <a:r>
              <a:rPr lang="en-US" dirty="0" smtClean="0"/>
              <a:t> means? </a:t>
            </a:r>
          </a:p>
          <a:p>
            <a:pPr marL="0" indent="0" algn="ctr">
              <a:buNone/>
            </a:pPr>
            <a:r>
              <a:rPr lang="en-US" dirty="0" smtClean="0"/>
              <a:t>Turn and talk!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ly Out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3" name="Fly Out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The prefixes  </a:t>
            </a:r>
            <a:r>
              <a:rPr lang="en-US" sz="4000" dirty="0">
                <a:solidFill>
                  <a:srgbClr val="FFFF00"/>
                </a:solidFill>
              </a:rPr>
              <a:t>con-</a:t>
            </a:r>
            <a:r>
              <a:rPr lang="en-US" sz="4000" dirty="0"/>
              <a:t>, </a:t>
            </a:r>
            <a:r>
              <a:rPr lang="en-US" sz="4000" dirty="0">
                <a:solidFill>
                  <a:srgbClr val="FF0000"/>
                </a:solidFill>
              </a:rPr>
              <a:t>com-</a:t>
            </a:r>
            <a:r>
              <a:rPr lang="en-US" sz="4000" dirty="0"/>
              <a:t>,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/>
              <a:t>and </a:t>
            </a:r>
            <a:r>
              <a:rPr lang="en-US" sz="4000" dirty="0">
                <a:solidFill>
                  <a:srgbClr val="F9901D"/>
                </a:solidFill>
              </a:rPr>
              <a:t>col</a:t>
            </a:r>
            <a:r>
              <a:rPr lang="en-US" sz="4000" dirty="0" smtClean="0">
                <a:solidFill>
                  <a:srgbClr val="F9901D"/>
                </a:solidFill>
              </a:rPr>
              <a:t>- </a:t>
            </a:r>
            <a:r>
              <a:rPr lang="en-US" sz="4000" dirty="0" smtClean="0"/>
              <a:t>mean “</a:t>
            </a:r>
            <a:r>
              <a:rPr lang="en-US" sz="4000" u="sng" dirty="0" smtClean="0"/>
              <a:t>with</a:t>
            </a:r>
            <a:r>
              <a:rPr lang="en-US" sz="4000" dirty="0" smtClean="0"/>
              <a:t>” or “</a:t>
            </a:r>
            <a:r>
              <a:rPr lang="en-US" sz="4000" u="sng" dirty="0" smtClean="0"/>
              <a:t>together</a:t>
            </a:r>
            <a:r>
              <a:rPr lang="en-US" sz="4000" dirty="0" smtClean="0"/>
              <a:t>”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Con</a:t>
            </a:r>
            <a:r>
              <a:rPr lang="en-US" dirty="0" smtClean="0"/>
              <a:t>tract = a written or verbal agreement that people make </a:t>
            </a:r>
            <a:r>
              <a:rPr lang="en-US" dirty="0" smtClean="0">
                <a:solidFill>
                  <a:srgbClr val="FFFF00"/>
                </a:solidFill>
              </a:rPr>
              <a:t>together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Con</a:t>
            </a:r>
            <a:r>
              <a:rPr lang="en-US" dirty="0"/>
              <a:t>nect = </a:t>
            </a:r>
            <a:r>
              <a:rPr lang="en-US" dirty="0" smtClean="0"/>
              <a:t>to bring </a:t>
            </a:r>
            <a:r>
              <a:rPr lang="en-US" dirty="0">
                <a:solidFill>
                  <a:srgbClr val="FFFF00"/>
                </a:solidFill>
              </a:rPr>
              <a:t>together</a:t>
            </a:r>
            <a:r>
              <a:rPr lang="en-US" dirty="0"/>
              <a:t> or into </a:t>
            </a:r>
            <a:r>
              <a:rPr lang="en-US" dirty="0" smtClean="0"/>
              <a:t>contact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Con</a:t>
            </a:r>
            <a:r>
              <a:rPr lang="en-US" dirty="0"/>
              <a:t>ference = a formal meeting for </a:t>
            </a:r>
            <a:r>
              <a:rPr lang="en-US" dirty="0" smtClean="0"/>
              <a:t>discussion </a:t>
            </a:r>
            <a:r>
              <a:rPr lang="en-US" dirty="0" smtClean="0">
                <a:solidFill>
                  <a:srgbClr val="FFFF00"/>
                </a:solidFill>
              </a:rPr>
              <a:t>with</a:t>
            </a:r>
            <a:r>
              <a:rPr lang="en-US" dirty="0" smtClean="0"/>
              <a:t> two or more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ubbles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3" name="Bubble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Compete			baseball cards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Community			a car accident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Collision			The Olympics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Collection			people in the same school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3399"/>
                </a:solidFill>
              </a:rPr>
              <a:t>Do you see how “with” and  “together” fit with each word’s meaning?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16002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2286000"/>
            <a:ext cx="19812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4114800"/>
            <a:ext cx="18288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3124200"/>
            <a:ext cx="16002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3400" y="4191000"/>
            <a:ext cx="40386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43400" y="3200400"/>
            <a:ext cx="23622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1295400"/>
            <a:ext cx="24384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286000"/>
            <a:ext cx="23622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3" name="Applause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Col</a:t>
            </a:r>
            <a:r>
              <a:rPr lang="en-US" sz="4800" dirty="0" smtClean="0">
                <a:solidFill>
                  <a:srgbClr val="008000"/>
                </a:solidFill>
              </a:rPr>
              <a:t>leg</a:t>
            </a:r>
            <a:r>
              <a:rPr lang="en-US" sz="4800" dirty="0" smtClean="0"/>
              <a:t>e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239474"/>
              </p:ext>
            </p:extLst>
          </p:nvPr>
        </p:nvGraphicFramePr>
        <p:xfrm>
          <a:off x="1524000" y="1981200"/>
          <a:ext cx="6096000" cy="447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63830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Prefix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Base means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Word means</a:t>
                      </a:r>
                      <a:endParaRPr lang="en-US" sz="3200" b="1" dirty="0"/>
                    </a:p>
                  </a:txBody>
                  <a:tcPr/>
                </a:tc>
              </a:tr>
              <a:tr h="163830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2400" b="1" dirty="0" smtClean="0"/>
                        <a:t>col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pPr algn="ctr"/>
                      <a:r>
                        <a:rPr lang="en-US" sz="2400" b="1" dirty="0" smtClean="0"/>
                        <a:t>Leg = read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Col</a:t>
                      </a:r>
                      <a:r>
                        <a:rPr lang="en-US" sz="2400" b="1" baseline="0" dirty="0" smtClean="0"/>
                        <a:t> + read =</a:t>
                      </a:r>
                    </a:p>
                    <a:p>
                      <a:pPr algn="ctr"/>
                      <a:endParaRPr lang="en-US" sz="2400" b="1" baseline="0" dirty="0" smtClean="0"/>
                    </a:p>
                    <a:p>
                      <a:pPr algn="ctr"/>
                      <a:r>
                        <a:rPr lang="en-US" sz="2400" b="1" baseline="0" dirty="0" smtClean="0"/>
                        <a:t>A place to </a:t>
                      </a:r>
                      <a:r>
                        <a:rPr lang="en-US" sz="2400" b="1" baseline="0" dirty="0" smtClean="0">
                          <a:solidFill>
                            <a:srgbClr val="3366FF"/>
                          </a:solidFill>
                        </a:rPr>
                        <a:t>read </a:t>
                      </a:r>
                      <a:r>
                        <a:rPr lang="en-US" sz="2400" b="1" baseline="0" dirty="0" smtClean="0"/>
                        <a:t>or learn </a:t>
                      </a:r>
                      <a:r>
                        <a:rPr lang="en-US" sz="2400" b="1" baseline="0" dirty="0" smtClean="0">
                          <a:solidFill>
                            <a:srgbClr val="3366FF"/>
                          </a:solidFill>
                        </a:rPr>
                        <a:t>together</a:t>
                      </a:r>
                    </a:p>
                    <a:p>
                      <a:pPr algn="ctr"/>
                      <a:endParaRPr lang="en-US" b="1" baseline="0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946793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2" name="Plane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Col</a:t>
            </a:r>
            <a:r>
              <a:rPr lang="en-US" sz="4800" dirty="0" smtClean="0">
                <a:solidFill>
                  <a:srgbClr val="FF6600"/>
                </a:solidFill>
              </a:rPr>
              <a:t>lid</a:t>
            </a:r>
            <a:r>
              <a:rPr lang="en-US" sz="4800" dirty="0" smtClean="0"/>
              <a:t>e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775856"/>
              </p:ext>
            </p:extLst>
          </p:nvPr>
        </p:nvGraphicFramePr>
        <p:xfrm>
          <a:off x="1524000" y="1981200"/>
          <a:ext cx="6096000" cy="374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63830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Prefix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Base means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Word means</a:t>
                      </a:r>
                      <a:endParaRPr lang="en-US" sz="3200" b="1" dirty="0"/>
                    </a:p>
                  </a:txBody>
                  <a:tcPr/>
                </a:tc>
              </a:tr>
              <a:tr h="163830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2400" b="1" dirty="0" smtClean="0"/>
                        <a:t>col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pPr algn="ctr"/>
                      <a:r>
                        <a:rPr lang="en-US" sz="2400" b="1" dirty="0" smtClean="0"/>
                        <a:t>Lid</a:t>
                      </a:r>
                      <a:r>
                        <a:rPr lang="en-US" sz="2400" b="1" baseline="0" dirty="0" smtClean="0"/>
                        <a:t> = slide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Col</a:t>
                      </a:r>
                      <a:r>
                        <a:rPr lang="en-US" sz="2400" b="1" baseline="0" dirty="0" smtClean="0"/>
                        <a:t> + slide =</a:t>
                      </a:r>
                    </a:p>
                    <a:p>
                      <a:pPr algn="ctr"/>
                      <a:endParaRPr lang="en-US" sz="2400" b="1" baseline="0" dirty="0" smtClean="0"/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To </a:t>
                      </a:r>
                      <a:r>
                        <a:rPr lang="en-US" sz="2400" b="1" baseline="0" dirty="0" smtClean="0">
                          <a:solidFill>
                            <a:srgbClr val="3366FF"/>
                          </a:solidFill>
                        </a:rPr>
                        <a:t>slide together</a:t>
                      </a:r>
                    </a:p>
                    <a:p>
                      <a:pPr algn="ctr"/>
                      <a:endParaRPr lang="en-US" b="1" baseline="0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742615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2" name="Quack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Col</a:t>
            </a:r>
            <a:r>
              <a:rPr lang="en-US" sz="4800" dirty="0" smtClean="0">
                <a:solidFill>
                  <a:srgbClr val="FF6600"/>
                </a:solidFill>
              </a:rPr>
              <a:t>lect</a:t>
            </a:r>
            <a:endParaRPr lang="en-US" sz="4800" dirty="0" smtClean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258270"/>
              </p:ext>
            </p:extLst>
          </p:nvPr>
        </p:nvGraphicFramePr>
        <p:xfrm>
          <a:off x="1524000" y="1981200"/>
          <a:ext cx="6096000" cy="410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057400"/>
                <a:gridCol w="2209800"/>
              </a:tblGrid>
              <a:tr h="163830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Prefix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Base means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Word means</a:t>
                      </a:r>
                      <a:endParaRPr lang="en-US" sz="3200" b="1" dirty="0"/>
                    </a:p>
                  </a:txBody>
                  <a:tcPr/>
                </a:tc>
              </a:tr>
              <a:tr h="163830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2400" b="1" dirty="0" smtClean="0"/>
                        <a:t>col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2400" b="1" dirty="0" err="1" smtClean="0"/>
                        <a:t>Lect</a:t>
                      </a:r>
                      <a:r>
                        <a:rPr lang="en-US" sz="2400" b="1" baseline="0" dirty="0" smtClean="0"/>
                        <a:t> = gather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Col</a:t>
                      </a:r>
                      <a:r>
                        <a:rPr lang="en-US" sz="2400" b="1" baseline="0" dirty="0" smtClean="0"/>
                        <a:t> + gather =</a:t>
                      </a:r>
                    </a:p>
                    <a:p>
                      <a:pPr algn="ctr"/>
                      <a:endParaRPr lang="en-US" sz="2400" b="1" baseline="0" dirty="0" smtClean="0"/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To </a:t>
                      </a:r>
                      <a:r>
                        <a:rPr lang="en-US" sz="2400" b="1" baseline="0" dirty="0" smtClean="0">
                          <a:solidFill>
                            <a:srgbClr val="3366FF"/>
                          </a:solidFill>
                        </a:rPr>
                        <a:t>gather 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objects</a:t>
                      </a:r>
                      <a:r>
                        <a:rPr lang="en-US" sz="2400" b="1" baseline="0" dirty="0" smtClean="0">
                          <a:solidFill>
                            <a:srgbClr val="3366FF"/>
                          </a:solidFill>
                        </a:rPr>
                        <a:t> together</a:t>
                      </a:r>
                    </a:p>
                    <a:p>
                      <a:pPr algn="ctr"/>
                      <a:endParaRPr lang="en-US" b="1" baseline="0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158962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2" name="Typewriter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Com</a:t>
            </a:r>
            <a:r>
              <a:rPr lang="en-US" sz="4800" dirty="0" smtClean="0">
                <a:solidFill>
                  <a:srgbClr val="FF6600"/>
                </a:solidFill>
              </a:rPr>
              <a:t>pact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359267"/>
              </p:ext>
            </p:extLst>
          </p:nvPr>
        </p:nvGraphicFramePr>
        <p:xfrm>
          <a:off x="1524000" y="1981200"/>
          <a:ext cx="6096000" cy="456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438400"/>
                <a:gridCol w="2209800"/>
              </a:tblGrid>
              <a:tr h="163830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Prefix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Base </a:t>
                      </a:r>
                    </a:p>
                    <a:p>
                      <a:pPr algn="ctr"/>
                      <a:r>
                        <a:rPr lang="en-US" sz="3200" b="1" dirty="0" smtClean="0"/>
                        <a:t>means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Word means</a:t>
                      </a:r>
                      <a:endParaRPr lang="en-US" sz="3200" b="1" dirty="0"/>
                    </a:p>
                  </a:txBody>
                  <a:tcPr/>
                </a:tc>
              </a:tr>
              <a:tr h="163830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2400" b="1" dirty="0" smtClean="0"/>
                        <a:t>com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2400" b="1" dirty="0" smtClean="0"/>
                        <a:t>pact</a:t>
                      </a:r>
                      <a:r>
                        <a:rPr lang="en-US" sz="2400" b="1" baseline="0" dirty="0" smtClean="0"/>
                        <a:t> = together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Com</a:t>
                      </a:r>
                      <a:r>
                        <a:rPr lang="en-US" sz="2400" b="1" baseline="0" dirty="0" smtClean="0"/>
                        <a:t> + together =</a:t>
                      </a:r>
                    </a:p>
                    <a:p>
                      <a:pPr algn="ctr"/>
                      <a:endParaRPr lang="en-US" sz="2400" b="1" baseline="0" dirty="0" smtClean="0"/>
                    </a:p>
                    <a:p>
                      <a:pPr algn="ctr"/>
                      <a:r>
                        <a:rPr lang="en-US" sz="2400" b="1" baseline="0" dirty="0" smtClean="0"/>
                        <a:t>Things </a:t>
                      </a:r>
                      <a:r>
                        <a:rPr lang="en-US" sz="2400" b="1" baseline="0" dirty="0" smtClean="0">
                          <a:solidFill>
                            <a:srgbClr val="3366FF"/>
                          </a:solidFill>
                        </a:rPr>
                        <a:t>together</a:t>
                      </a:r>
                      <a:r>
                        <a:rPr lang="en-US" sz="2400" b="1" baseline="0" dirty="0" smtClean="0"/>
                        <a:t> in a small or tiny place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457923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2" name="Whoosh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Com</a:t>
            </a:r>
            <a:r>
              <a:rPr lang="en-US" sz="4800" dirty="0" smtClean="0">
                <a:solidFill>
                  <a:srgbClr val="FF6600"/>
                </a:solidFill>
              </a:rPr>
              <a:t>press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391684"/>
              </p:ext>
            </p:extLst>
          </p:nvPr>
        </p:nvGraphicFramePr>
        <p:xfrm>
          <a:off x="1524000" y="1981200"/>
          <a:ext cx="60960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438400"/>
                <a:gridCol w="2209800"/>
              </a:tblGrid>
              <a:tr h="163830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Prefix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Base </a:t>
                      </a:r>
                    </a:p>
                    <a:p>
                      <a:pPr algn="ctr"/>
                      <a:r>
                        <a:rPr lang="en-US" sz="3200" b="1" dirty="0" smtClean="0"/>
                        <a:t>means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Word means</a:t>
                      </a:r>
                      <a:endParaRPr lang="en-US" sz="3200" b="1" dirty="0"/>
                    </a:p>
                  </a:txBody>
                  <a:tcPr/>
                </a:tc>
              </a:tr>
              <a:tr h="1638300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2400" b="1" dirty="0" smtClean="0"/>
                        <a:t>com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2400" b="1" dirty="0" smtClean="0"/>
                        <a:t>press</a:t>
                      </a:r>
                      <a:r>
                        <a:rPr lang="en-US" sz="2400" b="1" baseline="0" dirty="0" smtClean="0"/>
                        <a:t> = press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Com</a:t>
                      </a:r>
                      <a:r>
                        <a:rPr lang="en-US" sz="2400" b="1" baseline="0" dirty="0" smtClean="0"/>
                        <a:t> + press =</a:t>
                      </a:r>
                    </a:p>
                    <a:p>
                      <a:pPr algn="ctr"/>
                      <a:endParaRPr lang="en-US" sz="2400" b="1" baseline="0" dirty="0" smtClean="0"/>
                    </a:p>
                    <a:p>
                      <a:pPr algn="ctr"/>
                      <a:r>
                        <a:rPr lang="en-US" sz="2400" b="1" baseline="0" dirty="0" smtClean="0"/>
                        <a:t>To press </a:t>
                      </a:r>
                      <a:r>
                        <a:rPr lang="en-US" sz="2400" b="1" baseline="0" dirty="0" smtClean="0">
                          <a:solidFill>
                            <a:srgbClr val="3366FF"/>
                          </a:solidFill>
                        </a:rPr>
                        <a:t>together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617024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2" name="Yeehaw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Com</a:t>
            </a:r>
            <a:r>
              <a:rPr lang="en-US" sz="4800" dirty="0" smtClean="0">
                <a:solidFill>
                  <a:srgbClr val="FF6600"/>
                </a:solidFill>
              </a:rPr>
              <a:t>posit</a:t>
            </a:r>
            <a:r>
              <a:rPr lang="en-US" sz="4800" dirty="0" smtClean="0"/>
              <a:t>ion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107334"/>
              </p:ext>
            </p:extLst>
          </p:nvPr>
        </p:nvGraphicFramePr>
        <p:xfrm>
          <a:off x="1524000" y="1981200"/>
          <a:ext cx="6096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438400"/>
                <a:gridCol w="2209800"/>
              </a:tblGrid>
              <a:tr h="1824231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Prefix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Base </a:t>
                      </a:r>
                    </a:p>
                    <a:p>
                      <a:pPr algn="ctr"/>
                      <a:r>
                        <a:rPr lang="en-US" sz="3200" b="1" dirty="0" smtClean="0"/>
                        <a:t>means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Word means</a:t>
                      </a:r>
                      <a:endParaRPr lang="en-US" sz="3200" b="1" dirty="0"/>
                    </a:p>
                  </a:txBody>
                  <a:tcPr/>
                </a:tc>
              </a:tr>
              <a:tr h="2138169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2400" b="1" dirty="0" smtClean="0"/>
                        <a:t>com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2400" b="1" dirty="0" smtClean="0"/>
                        <a:t>posit</a:t>
                      </a:r>
                      <a:r>
                        <a:rPr lang="en-US" sz="2400" b="1" baseline="0" dirty="0" smtClean="0"/>
                        <a:t> = put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Com</a:t>
                      </a:r>
                      <a:r>
                        <a:rPr lang="en-US" sz="2400" b="1" baseline="0" dirty="0" smtClean="0"/>
                        <a:t> + put =</a:t>
                      </a:r>
                    </a:p>
                    <a:p>
                      <a:pPr algn="ctr"/>
                      <a:endParaRPr lang="en-US" sz="2400" b="1" baseline="0" dirty="0" smtClean="0"/>
                    </a:p>
                    <a:p>
                      <a:pPr algn="ctr"/>
                      <a:r>
                        <a:rPr lang="en-US" sz="2400" b="1" baseline="0" dirty="0" smtClean="0"/>
                        <a:t>The way something is put </a:t>
                      </a:r>
                      <a:r>
                        <a:rPr lang="en-US" sz="2400" b="1" baseline="0" dirty="0" smtClean="0">
                          <a:solidFill>
                            <a:srgbClr val="3366FF"/>
                          </a:solidFill>
                        </a:rPr>
                        <a:t>together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34402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2" name="Tick Tock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What is a root?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609600" y="2244298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What is a root?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" y="-433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53340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What is a root?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7283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Com</a:t>
            </a:r>
            <a:r>
              <a:rPr lang="en-US" sz="4800" dirty="0" smtClean="0">
                <a:solidFill>
                  <a:srgbClr val="FF6600"/>
                </a:solidFill>
              </a:rPr>
              <a:t>bin</a:t>
            </a:r>
            <a:r>
              <a:rPr lang="en-US" sz="4800" dirty="0" smtClean="0">
                <a:solidFill>
                  <a:srgbClr val="FFFFFF"/>
                </a:solidFill>
              </a:rPr>
              <a:t>e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02161"/>
              </p:ext>
            </p:extLst>
          </p:nvPr>
        </p:nvGraphicFramePr>
        <p:xfrm>
          <a:off x="1524000" y="1981200"/>
          <a:ext cx="6096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438400"/>
                <a:gridCol w="2209800"/>
              </a:tblGrid>
              <a:tr h="1824231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Prefix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Base </a:t>
                      </a:r>
                    </a:p>
                    <a:p>
                      <a:pPr algn="ctr"/>
                      <a:r>
                        <a:rPr lang="en-US" sz="3200" b="1" dirty="0" smtClean="0"/>
                        <a:t>means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Word means</a:t>
                      </a:r>
                      <a:endParaRPr lang="en-US" sz="3200" b="1" dirty="0"/>
                    </a:p>
                  </a:txBody>
                  <a:tcPr/>
                </a:tc>
              </a:tr>
              <a:tr h="2138169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2400" b="1" dirty="0" smtClean="0"/>
                        <a:t>com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2400" b="1" baseline="0" dirty="0" smtClean="0"/>
                        <a:t>bin = pair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Com</a:t>
                      </a:r>
                      <a:r>
                        <a:rPr lang="en-US" sz="2400" b="1" baseline="0" dirty="0" smtClean="0"/>
                        <a:t> + pair =</a:t>
                      </a:r>
                    </a:p>
                    <a:p>
                      <a:pPr algn="ctr"/>
                      <a:endParaRPr lang="en-US" sz="2400" b="1" baseline="0" dirty="0" smtClean="0"/>
                    </a:p>
                    <a:p>
                      <a:pPr algn="ctr"/>
                      <a:r>
                        <a:rPr lang="en-US" sz="2400" b="1" baseline="0" dirty="0" smtClean="0"/>
                        <a:t>Put things </a:t>
                      </a:r>
                      <a:r>
                        <a:rPr lang="en-US" sz="2400" b="1" baseline="0" dirty="0" smtClean="0">
                          <a:solidFill>
                            <a:srgbClr val="3366FF"/>
                          </a:solidFill>
                        </a:rPr>
                        <a:t>together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045718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2" name="Drum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Com</a:t>
            </a:r>
            <a:r>
              <a:rPr lang="en-US" sz="4800" dirty="0" smtClean="0">
                <a:solidFill>
                  <a:srgbClr val="FF6600"/>
                </a:solidFill>
              </a:rPr>
              <a:t>pet</a:t>
            </a:r>
            <a:r>
              <a:rPr lang="en-US" sz="4800" dirty="0" smtClean="0">
                <a:solidFill>
                  <a:srgbClr val="FFFFFF"/>
                </a:solidFill>
              </a:rPr>
              <a:t>e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63891"/>
              </p:ext>
            </p:extLst>
          </p:nvPr>
        </p:nvGraphicFramePr>
        <p:xfrm>
          <a:off x="1524000" y="1981200"/>
          <a:ext cx="6096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438400"/>
                <a:gridCol w="2209800"/>
              </a:tblGrid>
              <a:tr h="1824231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Prefix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Base </a:t>
                      </a:r>
                    </a:p>
                    <a:p>
                      <a:pPr algn="ctr"/>
                      <a:r>
                        <a:rPr lang="en-US" sz="3200" b="1" dirty="0" smtClean="0"/>
                        <a:t>means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Word means</a:t>
                      </a:r>
                      <a:endParaRPr lang="en-US" sz="3200" b="1" dirty="0"/>
                    </a:p>
                  </a:txBody>
                  <a:tcPr/>
                </a:tc>
              </a:tr>
              <a:tr h="2138169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2400" b="1" dirty="0" smtClean="0"/>
                        <a:t>com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2400" b="1" baseline="0" dirty="0" smtClean="0"/>
                        <a:t>pet = seek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Com</a:t>
                      </a:r>
                      <a:r>
                        <a:rPr lang="en-US" sz="2400" b="1" baseline="0" dirty="0" smtClean="0"/>
                        <a:t> + seek =</a:t>
                      </a:r>
                    </a:p>
                    <a:p>
                      <a:pPr algn="ctr"/>
                      <a:endParaRPr lang="en-US" sz="2400" b="1" baseline="0" dirty="0" smtClean="0"/>
                    </a:p>
                    <a:p>
                      <a:pPr algn="ctr"/>
                      <a:r>
                        <a:rPr lang="en-US" sz="2400" b="1" baseline="0" dirty="0" smtClean="0"/>
                        <a:t>To play </a:t>
                      </a:r>
                      <a:r>
                        <a:rPr lang="en-US" sz="2400" b="1" baseline="0" dirty="0" smtClean="0">
                          <a:solidFill>
                            <a:srgbClr val="3366FF"/>
                          </a:solidFill>
                        </a:rPr>
                        <a:t>with</a:t>
                      </a:r>
                      <a:r>
                        <a:rPr lang="en-US" sz="2400" b="1" baseline="0" dirty="0" smtClean="0"/>
                        <a:t> others in a game or sport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98011" y="6273269"/>
            <a:ext cx="3852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**Seek = to try to find something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706175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2" name="Pong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Com</a:t>
            </a:r>
            <a:r>
              <a:rPr lang="en-US" sz="4800" dirty="0" smtClean="0">
                <a:solidFill>
                  <a:srgbClr val="FF6600"/>
                </a:solidFill>
              </a:rPr>
              <a:t>plet</a:t>
            </a:r>
            <a:r>
              <a:rPr lang="en-US" sz="4800" dirty="0" smtClean="0">
                <a:solidFill>
                  <a:srgbClr val="FFFFFF"/>
                </a:solidFill>
              </a:rPr>
              <a:t>e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41846"/>
              </p:ext>
            </p:extLst>
          </p:nvPr>
        </p:nvGraphicFramePr>
        <p:xfrm>
          <a:off x="1524000" y="1981200"/>
          <a:ext cx="6096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438400"/>
                <a:gridCol w="2209800"/>
              </a:tblGrid>
              <a:tr h="1824231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Prefix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Base </a:t>
                      </a:r>
                    </a:p>
                    <a:p>
                      <a:pPr algn="ctr"/>
                      <a:r>
                        <a:rPr lang="en-US" sz="3200" b="1" dirty="0" smtClean="0"/>
                        <a:t>means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Word means</a:t>
                      </a:r>
                      <a:endParaRPr lang="en-US" sz="3200" b="1" dirty="0"/>
                    </a:p>
                  </a:txBody>
                  <a:tcPr/>
                </a:tc>
              </a:tr>
              <a:tr h="2138169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2400" b="1" dirty="0" smtClean="0"/>
                        <a:t>com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2400" b="1" baseline="0" dirty="0" err="1" smtClean="0"/>
                        <a:t>plet</a:t>
                      </a:r>
                      <a:r>
                        <a:rPr lang="en-US" sz="2400" b="1" baseline="0" dirty="0" smtClean="0"/>
                        <a:t> = fill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Com</a:t>
                      </a:r>
                      <a:r>
                        <a:rPr lang="en-US" sz="2400" b="1" baseline="0" dirty="0" smtClean="0"/>
                        <a:t> + fill =</a:t>
                      </a:r>
                    </a:p>
                    <a:p>
                      <a:pPr algn="ctr"/>
                      <a:endParaRPr lang="en-US" sz="2400" b="1" baseline="0" dirty="0" smtClean="0"/>
                    </a:p>
                    <a:p>
                      <a:pPr algn="ctr"/>
                      <a:r>
                        <a:rPr lang="en-US" sz="2400" b="1" baseline="0" dirty="0" smtClean="0"/>
                        <a:t>To fill up </a:t>
                      </a:r>
                      <a:r>
                        <a:rPr lang="en-US" sz="2400" b="1" baseline="0" dirty="0" smtClean="0">
                          <a:solidFill>
                            <a:srgbClr val="3366FF"/>
                          </a:solidFill>
                        </a:rPr>
                        <a:t>with</a:t>
                      </a:r>
                      <a:r>
                        <a:rPr lang="en-US" sz="2400" b="1" baseline="0" dirty="0" smtClean="0"/>
                        <a:t> something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029546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2" name="Cymbal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Col</a:t>
            </a:r>
            <a:r>
              <a:rPr lang="en-US" sz="4800" dirty="0" smtClean="0">
                <a:solidFill>
                  <a:srgbClr val="FF6600"/>
                </a:solidFill>
              </a:rPr>
              <a:t>later</a:t>
            </a:r>
            <a:r>
              <a:rPr lang="en-US" sz="4800" dirty="0" smtClean="0"/>
              <a:t>al</a:t>
            </a:r>
            <a:r>
              <a:rPr lang="en-US" sz="4800" dirty="0" smtClean="0">
                <a:solidFill>
                  <a:srgbClr val="FF6600"/>
                </a:solidFill>
              </a:rPr>
              <a:t> </a:t>
            </a:r>
            <a:endParaRPr lang="en-US" sz="4800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425447"/>
              </p:ext>
            </p:extLst>
          </p:nvPr>
        </p:nvGraphicFramePr>
        <p:xfrm>
          <a:off x="1524000" y="1981200"/>
          <a:ext cx="6096000" cy="4171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438400"/>
                <a:gridCol w="2209800"/>
              </a:tblGrid>
              <a:tr h="1824231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Prefix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Base </a:t>
                      </a:r>
                    </a:p>
                    <a:p>
                      <a:pPr algn="ctr"/>
                      <a:r>
                        <a:rPr lang="en-US" sz="3200" b="1" dirty="0" smtClean="0"/>
                        <a:t>means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r>
                        <a:rPr lang="en-US" sz="3200" b="1" dirty="0" smtClean="0"/>
                        <a:t>Word means</a:t>
                      </a:r>
                      <a:endParaRPr lang="en-US" sz="3200" b="1" dirty="0"/>
                    </a:p>
                  </a:txBody>
                  <a:tcPr/>
                </a:tc>
              </a:tr>
              <a:tr h="2138169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2400" b="1" dirty="0" smtClean="0"/>
                        <a:t>col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2400" b="1" baseline="0" dirty="0" smtClean="0"/>
                        <a:t>later = side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Col</a:t>
                      </a:r>
                      <a:r>
                        <a:rPr lang="en-US" sz="2400" b="1" baseline="0" dirty="0" smtClean="0"/>
                        <a:t> + side =</a:t>
                      </a:r>
                    </a:p>
                    <a:p>
                      <a:pPr algn="ctr"/>
                      <a:endParaRPr lang="en-US" sz="2400" b="1" baseline="0" dirty="0" smtClean="0"/>
                    </a:p>
                    <a:p>
                      <a:pPr algn="ctr"/>
                      <a:r>
                        <a:rPr lang="en-US" sz="2000" b="1" dirty="0" smtClean="0"/>
                        <a:t>An object that you</a:t>
                      </a:r>
                      <a:r>
                        <a:rPr lang="en-US" sz="2000" b="1" baseline="0" dirty="0" smtClean="0"/>
                        <a:t> pledge </a:t>
                      </a:r>
                      <a:r>
                        <a:rPr lang="en-US" sz="2000" b="1" baseline="0" dirty="0" smtClean="0">
                          <a:solidFill>
                            <a:srgbClr val="3366FF"/>
                          </a:solidFill>
                        </a:rPr>
                        <a:t>with</a:t>
                      </a:r>
                      <a:r>
                        <a:rPr lang="en-US" sz="2000" b="1" baseline="0" dirty="0" smtClean="0"/>
                        <a:t> to show your word when you borrow money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511232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2" name="Man Laugh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089702"/>
              </p:ext>
            </p:extLst>
          </p:nvPr>
        </p:nvGraphicFramePr>
        <p:xfrm>
          <a:off x="990600" y="2819400"/>
          <a:ext cx="71628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3581400"/>
              </a:tblGrid>
              <a:tr h="3276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3545" y="227377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</a:t>
            </a:r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00255" y="227377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</a:t>
            </a:r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Centrate</a:t>
            </a:r>
            <a:r>
              <a:rPr lang="en-US" sz="2800" dirty="0"/>
              <a:t>	</a:t>
            </a:r>
            <a:r>
              <a:rPr lang="en-US" sz="2800" dirty="0" smtClean="0"/>
              <a:t>pact</a:t>
            </a: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smtClean="0"/>
              <a:t> </a:t>
            </a:r>
            <a:r>
              <a:rPr lang="en-US" sz="2800" dirty="0" err="1" smtClean="0"/>
              <a:t>mune</a:t>
            </a:r>
            <a:r>
              <a:rPr lang="en-US" sz="2800" dirty="0" smtClean="0"/>
              <a:t> 	pile </a:t>
            </a:r>
            <a:r>
              <a:rPr lang="en-US" sz="2800" dirty="0" smtClean="0"/>
              <a:t>	</a:t>
            </a:r>
            <a:endParaRPr lang="en-US" sz="2800" dirty="0" smtClean="0"/>
          </a:p>
          <a:p>
            <a:r>
              <a:rPr lang="en-US" sz="2800" dirty="0" err="1" smtClean="0"/>
              <a:t>coct</a:t>
            </a:r>
            <a:r>
              <a:rPr lang="en-US" sz="2800" dirty="0" smtClean="0"/>
              <a:t>	    </a:t>
            </a:r>
            <a:r>
              <a:rPr lang="en-US" sz="2800" dirty="0" smtClean="0"/>
              <a:t>	</a:t>
            </a:r>
            <a:r>
              <a:rPr lang="en-US" sz="2800" dirty="0" err="1" smtClean="0"/>
              <a:t>fer</a:t>
            </a:r>
            <a:r>
              <a:rPr lang="en-US" sz="2800" dirty="0" smtClean="0"/>
              <a:t>	    </a:t>
            </a:r>
            <a:r>
              <a:rPr lang="en-US" sz="2800" dirty="0" smtClean="0"/>
              <a:t>       </a:t>
            </a:r>
            <a:r>
              <a:rPr lang="en-US" sz="2800" dirty="0" err="1" smtClean="0"/>
              <a:t>struct</a:t>
            </a:r>
            <a:r>
              <a:rPr lang="en-US" sz="2800" dirty="0" smtClean="0"/>
              <a:t>	</a:t>
            </a:r>
            <a:r>
              <a:rPr lang="en-US" sz="2800" dirty="0" err="1" smtClean="0"/>
              <a:t>panion</a:t>
            </a:r>
            <a:endParaRPr lang="en-US" sz="2800" dirty="0"/>
          </a:p>
          <a:p>
            <a:r>
              <a:rPr lang="en-US" sz="2800" dirty="0" smtClean="0"/>
              <a:t>press</a:t>
            </a:r>
            <a:r>
              <a:rPr lang="en-US" sz="2800" dirty="0" smtClean="0"/>
              <a:t>		</a:t>
            </a:r>
            <a:r>
              <a:rPr lang="en-US" sz="2800" dirty="0" smtClean="0"/>
              <a:t>duct		</a:t>
            </a:r>
            <a:r>
              <a:rPr lang="en-US" sz="2800" dirty="0" err="1" smtClean="0"/>
              <a:t>ference</a:t>
            </a:r>
            <a:r>
              <a:rPr lang="en-US" sz="2800" dirty="0" smtClean="0"/>
              <a:t>	bine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575329"/>
      </p:ext>
    </p:extLst>
  </p:cSld>
  <p:clrMapOvr>
    <a:masterClrMapping/>
  </p:clrMapOvr>
  <p:transition xmlns:p14="http://schemas.microsoft.com/office/powerpoint/2010/main" spd="slow">
    <p:push dir="u"/>
    <p:sndAc>
      <p:stSnd>
        <p:snd r:embed="rId2" name="Breaking Glass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pPr algn="ctr"/>
            <a:r>
              <a:rPr lang="en-US" b="1" dirty="0" smtClean="0"/>
              <a:t>Roots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CC00"/>
                </a:solidFill>
              </a:rPr>
              <a:t>Prefixes</a:t>
            </a:r>
            <a:r>
              <a:rPr lang="en-US" sz="4000" dirty="0" smtClean="0"/>
              <a:t>, </a:t>
            </a:r>
            <a:r>
              <a:rPr lang="en-US" sz="4000" b="1" dirty="0" smtClean="0">
                <a:solidFill>
                  <a:srgbClr val="7030A0"/>
                </a:solidFill>
              </a:rPr>
              <a:t>bases</a:t>
            </a:r>
            <a:r>
              <a:rPr lang="en-US" sz="4000" dirty="0" smtClean="0"/>
              <a:t>, and </a:t>
            </a:r>
            <a:r>
              <a:rPr lang="en-US" sz="4000" b="1" dirty="0" smtClean="0">
                <a:solidFill>
                  <a:srgbClr val="FF3399"/>
                </a:solidFill>
              </a:rPr>
              <a:t>suffixes</a:t>
            </a:r>
            <a:r>
              <a:rPr lang="en-US" sz="4000" dirty="0" smtClean="0"/>
              <a:t> are </a:t>
            </a:r>
            <a:r>
              <a:rPr lang="en-US" sz="4000" u="sng" dirty="0" smtClean="0"/>
              <a:t>all roots</a:t>
            </a:r>
            <a:r>
              <a:rPr lang="en-US" sz="4000" dirty="0" smtClean="0"/>
              <a:t>.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When joined together these roots create new words!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201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b="1" dirty="0" smtClean="0"/>
              <a:t>What is a prefix?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 smtClean="0"/>
              <a:t>A </a:t>
            </a:r>
            <a:r>
              <a:rPr lang="en-US" sz="3600" b="1" u="sng" dirty="0" smtClean="0">
                <a:solidFill>
                  <a:srgbClr val="00CC00"/>
                </a:solidFill>
              </a:rPr>
              <a:t>root</a:t>
            </a:r>
            <a:r>
              <a:rPr lang="en-US" sz="3600" dirty="0" smtClean="0"/>
              <a:t> placed </a:t>
            </a:r>
            <a:r>
              <a:rPr lang="en-US" sz="3600" b="1" u="sng" dirty="0" smtClean="0">
                <a:solidFill>
                  <a:srgbClr val="00CC00"/>
                </a:solidFill>
              </a:rPr>
              <a:t>before</a:t>
            </a:r>
            <a:r>
              <a:rPr lang="en-US" sz="3600" dirty="0" smtClean="0"/>
              <a:t> the </a:t>
            </a:r>
            <a:r>
              <a:rPr lang="en-US" sz="3600" b="1" u="sng" dirty="0" smtClean="0">
                <a:solidFill>
                  <a:srgbClr val="00CC00"/>
                </a:solidFill>
              </a:rPr>
              <a:t>base</a:t>
            </a:r>
            <a:r>
              <a:rPr lang="en-US" sz="3600" dirty="0" smtClean="0"/>
              <a:t>.</a:t>
            </a:r>
          </a:p>
          <a:p>
            <a:pPr marL="0" indent="0" algn="ctr">
              <a:buNone/>
            </a:pPr>
            <a:r>
              <a:rPr lang="en-US" sz="3600" dirty="0" smtClean="0"/>
              <a:t>Prefixes come at the </a:t>
            </a:r>
            <a:r>
              <a:rPr lang="en-US" sz="3600" b="1" u="sng" dirty="0" smtClean="0">
                <a:solidFill>
                  <a:srgbClr val="00CC00"/>
                </a:solidFill>
              </a:rPr>
              <a:t>beginning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CC00"/>
                </a:solidFill>
              </a:rPr>
              <a:t>Uni</a:t>
            </a:r>
            <a:r>
              <a:rPr lang="en-US" sz="3600" dirty="0" smtClean="0"/>
              <a:t>cycle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CC00"/>
                </a:solidFill>
              </a:rPr>
              <a:t>Bi</a:t>
            </a:r>
            <a:r>
              <a:rPr lang="en-US" sz="3600" dirty="0" smtClean="0"/>
              <a:t>cycle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CC00"/>
                </a:solidFill>
              </a:rPr>
              <a:t>Tri</a:t>
            </a:r>
            <a:r>
              <a:rPr lang="en-US" sz="3600" dirty="0" smtClean="0"/>
              <a:t>cycle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CC00"/>
                </a:solidFill>
              </a:rPr>
              <a:t>Motor</a:t>
            </a:r>
            <a:r>
              <a:rPr lang="en-US" sz="3600" dirty="0" smtClean="0"/>
              <a:t>cycle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CC00"/>
                </a:solidFill>
              </a:rPr>
              <a:t>Re</a:t>
            </a:r>
            <a:r>
              <a:rPr lang="en-US" sz="3600" dirty="0" smtClean="0"/>
              <a:t>cycle</a:t>
            </a:r>
          </a:p>
          <a:p>
            <a:endParaRPr lang="en-US" dirty="0" smtClean="0"/>
          </a:p>
        </p:txBody>
      </p:sp>
      <p:sp>
        <p:nvSpPr>
          <p:cNvPr id="6" name="Folded Corner 5"/>
          <p:cNvSpPr/>
          <p:nvPr/>
        </p:nvSpPr>
        <p:spPr>
          <a:xfrm>
            <a:off x="2743200" y="3124200"/>
            <a:ext cx="3886200" cy="3352800"/>
          </a:xfrm>
          <a:prstGeom prst="foldedCorner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8657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96112"/>
          </a:xfrm>
        </p:spPr>
        <p:txBody>
          <a:bodyPr/>
          <a:lstStyle/>
          <a:p>
            <a:pPr algn="ctr"/>
            <a:r>
              <a:rPr lang="en-US" b="1" dirty="0" smtClean="0"/>
              <a:t>What is a suffix?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dirty="0"/>
              <a:t>A </a:t>
            </a:r>
            <a:r>
              <a:rPr lang="en-US" sz="3200" b="1" u="sng" dirty="0">
                <a:solidFill>
                  <a:srgbClr val="FF3399"/>
                </a:solidFill>
              </a:rPr>
              <a:t>root</a:t>
            </a:r>
            <a:r>
              <a:rPr lang="en-US" sz="3200" dirty="0"/>
              <a:t> placed </a:t>
            </a:r>
            <a:r>
              <a:rPr lang="en-US" sz="3200" b="1" u="sng" dirty="0" smtClean="0">
                <a:solidFill>
                  <a:srgbClr val="FF3399"/>
                </a:solidFill>
              </a:rPr>
              <a:t>after</a:t>
            </a:r>
            <a:r>
              <a:rPr lang="en-US" sz="3200" dirty="0" smtClean="0"/>
              <a:t> the </a:t>
            </a:r>
            <a:r>
              <a:rPr lang="en-US" sz="3200" b="1" u="sng" dirty="0">
                <a:solidFill>
                  <a:srgbClr val="9933FF"/>
                </a:solidFill>
              </a:rPr>
              <a:t>base</a:t>
            </a:r>
            <a:r>
              <a:rPr lang="en-US" sz="3200" dirty="0"/>
              <a:t>.</a:t>
            </a:r>
          </a:p>
          <a:p>
            <a:pPr marL="0" indent="0" algn="ctr">
              <a:buNone/>
            </a:pPr>
            <a:r>
              <a:rPr lang="en-US" sz="3200" dirty="0" smtClean="0"/>
              <a:t>It comes at </a:t>
            </a:r>
            <a:r>
              <a:rPr lang="en-US" sz="3200" dirty="0"/>
              <a:t>the </a:t>
            </a:r>
            <a:r>
              <a:rPr lang="en-US" sz="3200" b="1" u="sng" dirty="0" smtClean="0">
                <a:solidFill>
                  <a:srgbClr val="FF3399"/>
                </a:solidFill>
              </a:rPr>
              <a:t>end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  Hard 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>
                <a:solidFill>
                  <a:srgbClr val="9933FF"/>
                </a:solidFill>
                <a:sym typeface="Wingdings" pitchFamily="2" charset="2"/>
              </a:rPr>
              <a:t>base</a:t>
            </a:r>
            <a:endParaRPr lang="en-US" sz="3200" dirty="0" smtClean="0">
              <a:solidFill>
                <a:srgbClr val="9933FF"/>
              </a:solidFill>
            </a:endParaRPr>
          </a:p>
          <a:p>
            <a:pPr marL="0" indent="0" algn="ctr">
              <a:buNone/>
            </a:pPr>
            <a:r>
              <a:rPr lang="en-US" sz="3200" dirty="0" smtClean="0"/>
              <a:t>Hard</a:t>
            </a:r>
            <a:r>
              <a:rPr lang="en-US" sz="3200" b="1" dirty="0" smtClean="0">
                <a:solidFill>
                  <a:srgbClr val="FF3399"/>
                </a:solidFill>
              </a:rPr>
              <a:t>er</a:t>
            </a:r>
          </a:p>
          <a:p>
            <a:pPr marL="0" indent="0" algn="ctr">
              <a:buNone/>
            </a:pPr>
            <a:r>
              <a:rPr lang="en-US" sz="3200" dirty="0" smtClean="0"/>
              <a:t>Hard</a:t>
            </a:r>
            <a:r>
              <a:rPr lang="en-US" sz="3200" b="1" dirty="0" smtClean="0">
                <a:solidFill>
                  <a:srgbClr val="FF3399"/>
                </a:solidFill>
              </a:rPr>
              <a:t>est</a:t>
            </a:r>
          </a:p>
          <a:p>
            <a:pPr marL="0" indent="0" algn="ctr">
              <a:buNone/>
            </a:pPr>
            <a:r>
              <a:rPr lang="en-US" sz="3200" dirty="0" smtClean="0"/>
              <a:t>Color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>
                <a:solidFill>
                  <a:srgbClr val="9933FF"/>
                </a:solidFill>
                <a:sym typeface="Wingdings" pitchFamily="2" charset="2"/>
              </a:rPr>
              <a:t>base </a:t>
            </a:r>
            <a:endParaRPr lang="en-US" sz="3200" dirty="0" smtClean="0">
              <a:solidFill>
                <a:srgbClr val="9933FF"/>
              </a:solidFill>
            </a:endParaRPr>
          </a:p>
          <a:p>
            <a:pPr marL="0" indent="0" algn="ctr">
              <a:buNone/>
            </a:pPr>
            <a:r>
              <a:rPr lang="en-US" sz="3200" dirty="0" smtClean="0"/>
              <a:t>Color</a:t>
            </a:r>
            <a:r>
              <a:rPr lang="en-US" sz="3200" b="1" dirty="0" smtClean="0">
                <a:solidFill>
                  <a:srgbClr val="FF3399"/>
                </a:solidFill>
              </a:rPr>
              <a:t>ful</a:t>
            </a:r>
            <a:r>
              <a:rPr lang="en-US" sz="3200" dirty="0" smtClean="0"/>
              <a:t> </a:t>
            </a:r>
          </a:p>
          <a:p>
            <a:pPr marL="0" indent="0" algn="ctr">
              <a:buNone/>
            </a:pPr>
            <a:r>
              <a:rPr lang="en-US" sz="3200" dirty="0" smtClean="0"/>
              <a:t>Color</a:t>
            </a:r>
            <a:r>
              <a:rPr lang="en-US" sz="3200" b="1" dirty="0" smtClean="0">
                <a:solidFill>
                  <a:srgbClr val="FF3399"/>
                </a:solidFill>
              </a:rPr>
              <a:t>less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066800" y="2667000"/>
            <a:ext cx="6705600" cy="39624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8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2009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is a base?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The </a:t>
            </a:r>
            <a:r>
              <a:rPr lang="en-US" sz="3500" b="1" u="sng" dirty="0" smtClean="0">
                <a:solidFill>
                  <a:srgbClr val="9933FF"/>
                </a:solidFill>
              </a:rPr>
              <a:t>base</a:t>
            </a:r>
            <a:r>
              <a:rPr lang="en-US" sz="3000" dirty="0" smtClean="0"/>
              <a:t> is the word that describes the  </a:t>
            </a:r>
            <a:r>
              <a:rPr lang="en-US" sz="3500" b="1" dirty="0" smtClean="0">
                <a:solidFill>
                  <a:srgbClr val="9933FF"/>
                </a:solidFill>
              </a:rPr>
              <a:t>main idea</a:t>
            </a:r>
            <a:r>
              <a:rPr lang="en-US" sz="3000" b="1" dirty="0" smtClean="0"/>
              <a:t>.</a:t>
            </a:r>
            <a:endParaRPr lang="en-US" sz="3000" b="1" dirty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CC00"/>
                </a:solidFill>
              </a:rPr>
              <a:t>Uni</a:t>
            </a:r>
            <a:r>
              <a:rPr lang="en-US" sz="2800" dirty="0" smtClean="0">
                <a:solidFill>
                  <a:srgbClr val="9933FF"/>
                </a:solidFill>
              </a:rPr>
              <a:t>cycle</a:t>
            </a:r>
            <a:endParaRPr lang="en-US" sz="2800" dirty="0">
              <a:solidFill>
                <a:srgbClr val="9933FF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CC00"/>
                </a:solidFill>
              </a:rPr>
              <a:t>Bi</a:t>
            </a:r>
            <a:r>
              <a:rPr lang="en-US" sz="2800" dirty="0">
                <a:solidFill>
                  <a:srgbClr val="9933FF"/>
                </a:solidFill>
              </a:rPr>
              <a:t>cycle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CC00"/>
                </a:solidFill>
              </a:rPr>
              <a:t>Tri</a:t>
            </a:r>
            <a:r>
              <a:rPr lang="en-US" sz="2800" dirty="0">
                <a:solidFill>
                  <a:srgbClr val="9933FF"/>
                </a:solidFill>
              </a:rPr>
              <a:t>cycle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CC00"/>
                </a:solidFill>
              </a:rPr>
              <a:t>Motor</a:t>
            </a:r>
            <a:r>
              <a:rPr lang="en-US" sz="2800" dirty="0">
                <a:solidFill>
                  <a:srgbClr val="9933FF"/>
                </a:solidFill>
              </a:rPr>
              <a:t>cycle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CC00"/>
                </a:solidFill>
              </a:rPr>
              <a:t>Re</a:t>
            </a:r>
            <a:r>
              <a:rPr lang="en-US" sz="2800" dirty="0" smtClean="0">
                <a:solidFill>
                  <a:srgbClr val="9933FF"/>
                </a:solidFill>
              </a:rPr>
              <a:t>cycle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9933FF"/>
                </a:solidFill>
              </a:rPr>
              <a:t>Color</a:t>
            </a:r>
            <a:r>
              <a:rPr lang="en-US" sz="2800" b="1" dirty="0">
                <a:solidFill>
                  <a:srgbClr val="FF3399"/>
                </a:solidFill>
              </a:rPr>
              <a:t>ful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9933FF"/>
                </a:solidFill>
              </a:rPr>
              <a:t>Color</a:t>
            </a:r>
            <a:r>
              <a:rPr lang="en-US" sz="2800" b="1" dirty="0" smtClean="0">
                <a:solidFill>
                  <a:srgbClr val="FF3399"/>
                </a:solidFill>
              </a:rPr>
              <a:t>less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9933FF"/>
                </a:solidFill>
              </a:rPr>
              <a:t>Hard</a:t>
            </a:r>
            <a:r>
              <a:rPr lang="en-US" sz="2800" b="1" dirty="0">
                <a:solidFill>
                  <a:srgbClr val="FF3399"/>
                </a:solidFill>
              </a:rPr>
              <a:t>er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9933FF"/>
                </a:solidFill>
              </a:rPr>
              <a:t>Hard</a:t>
            </a:r>
            <a:r>
              <a:rPr lang="en-US" sz="2800" b="1" dirty="0">
                <a:solidFill>
                  <a:srgbClr val="FF3399"/>
                </a:solidFill>
              </a:rPr>
              <a:t>est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FF3399"/>
              </a:solidFill>
            </a:endParaRPr>
          </a:p>
          <a:p>
            <a:pPr marL="0" indent="0" algn="ctr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1295400" y="2057400"/>
            <a:ext cx="6172200" cy="419100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8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Directional prefix </a:t>
            </a:r>
            <a:r>
              <a:rPr lang="en-US" b="1" dirty="0" smtClean="0">
                <a:solidFill>
                  <a:srgbClr val="00B0F0"/>
                </a:solidFill>
              </a:rPr>
              <a:t>in-</a:t>
            </a:r>
            <a:r>
              <a:rPr lang="en-US" dirty="0" smtClean="0"/>
              <a:t> and </a:t>
            </a:r>
            <a:r>
              <a:rPr lang="en-US" b="1" dirty="0" err="1" smtClean="0">
                <a:solidFill>
                  <a:srgbClr val="00B0F0"/>
                </a:solidFill>
              </a:rPr>
              <a:t>im</a:t>
            </a:r>
            <a:r>
              <a:rPr lang="en-US" b="1" dirty="0" smtClean="0">
                <a:solidFill>
                  <a:srgbClr val="00B0F0"/>
                </a:solidFill>
              </a:rPr>
              <a:t>-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Directional  </a:t>
            </a:r>
            <a:r>
              <a:rPr lang="en-US" dirty="0" smtClean="0">
                <a:solidFill>
                  <a:srgbClr val="00B0F0"/>
                </a:solidFill>
              </a:rPr>
              <a:t>in-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00B0F0"/>
                </a:solidFill>
              </a:rPr>
              <a:t>im</a:t>
            </a:r>
            <a:r>
              <a:rPr lang="en-US" dirty="0" smtClean="0">
                <a:solidFill>
                  <a:srgbClr val="00B0F0"/>
                </a:solidFill>
              </a:rPr>
              <a:t>-</a:t>
            </a:r>
            <a:r>
              <a:rPr lang="en-US" dirty="0" smtClean="0"/>
              <a:t>  =  </a:t>
            </a:r>
            <a:r>
              <a:rPr lang="en-US" dirty="0" smtClean="0">
                <a:solidFill>
                  <a:srgbClr val="FFFF00"/>
                </a:solidFill>
              </a:rPr>
              <a:t>in, on, into</a:t>
            </a:r>
          </a:p>
          <a:p>
            <a:r>
              <a:rPr lang="en-US" dirty="0" smtClean="0"/>
              <a:t>It tells us the direction of something, such as the heart being </a:t>
            </a:r>
            <a:r>
              <a:rPr lang="en-US" i="1" dirty="0" smtClean="0"/>
              <a:t>inside</a:t>
            </a:r>
            <a:r>
              <a:rPr lang="en-US" dirty="0" smtClean="0"/>
              <a:t> the chest.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In</a:t>
            </a:r>
            <a:r>
              <a:rPr lang="en-US" dirty="0" smtClean="0"/>
              <a:t>hale = to breathe </a:t>
            </a:r>
            <a:r>
              <a:rPr lang="en-US" dirty="0" smtClean="0">
                <a:solidFill>
                  <a:srgbClr val="FFFF00"/>
                </a:solidFill>
              </a:rPr>
              <a:t>in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In</a:t>
            </a:r>
            <a:r>
              <a:rPr lang="en-US" dirty="0" smtClean="0"/>
              <a:t>clude = to place </a:t>
            </a:r>
            <a:r>
              <a:rPr lang="en-US" dirty="0" smtClean="0">
                <a:solidFill>
                  <a:srgbClr val="FFFF00"/>
                </a:solidFill>
              </a:rPr>
              <a:t>in</a:t>
            </a:r>
            <a:r>
              <a:rPr lang="en-US" dirty="0" smtClean="0"/>
              <a:t> a class, category, etc</a:t>
            </a:r>
            <a:r>
              <a:rPr lang="en-US" dirty="0"/>
              <a:t>.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Im</a:t>
            </a:r>
            <a:r>
              <a:rPr lang="en-US" dirty="0" smtClean="0"/>
              <a:t>press = make a mark or design </a:t>
            </a:r>
            <a:r>
              <a:rPr lang="en-US" dirty="0" smtClean="0">
                <a:solidFill>
                  <a:srgbClr val="FFFF00"/>
                </a:solidFill>
              </a:rPr>
              <a:t>on</a:t>
            </a:r>
            <a:r>
              <a:rPr lang="en-US" dirty="0" smtClean="0"/>
              <a:t> an object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Im</a:t>
            </a:r>
            <a:r>
              <a:rPr lang="en-US" dirty="0" smtClean="0"/>
              <a:t>prison = to put </a:t>
            </a:r>
            <a:r>
              <a:rPr lang="en-US" dirty="0" smtClean="0">
                <a:solidFill>
                  <a:srgbClr val="FFFF00"/>
                </a:solidFill>
              </a:rPr>
              <a:t>in</a:t>
            </a:r>
            <a:r>
              <a:rPr lang="en-US" dirty="0" smtClean="0"/>
              <a:t> prison or jail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In</a:t>
            </a:r>
            <a:r>
              <a:rPr lang="en-US" dirty="0" smtClean="0"/>
              <a:t>spect = to look </a:t>
            </a:r>
            <a:r>
              <a:rPr lang="en-US" dirty="0" smtClean="0">
                <a:solidFill>
                  <a:srgbClr val="FFFF00"/>
                </a:solidFill>
              </a:rPr>
              <a:t>into</a:t>
            </a:r>
            <a:r>
              <a:rPr lang="en-US" dirty="0" smtClean="0"/>
              <a:t> something carefully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7453745" y="3048000"/>
            <a:ext cx="9906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263245" y="5029200"/>
            <a:ext cx="1371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Prefix </a:t>
            </a:r>
            <a:r>
              <a:rPr lang="en-US" dirty="0" smtClean="0">
                <a:solidFill>
                  <a:srgbClr val="FF0000"/>
                </a:solidFill>
              </a:rPr>
              <a:t>in-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im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Negative in- and </a:t>
            </a:r>
            <a:r>
              <a:rPr lang="en-US" sz="3200" dirty="0" err="1" smtClean="0"/>
              <a:t>im</a:t>
            </a:r>
            <a:r>
              <a:rPr lang="en-US" sz="3200" dirty="0" smtClean="0"/>
              <a:t>- = </a:t>
            </a:r>
            <a:r>
              <a:rPr lang="en-US" sz="3200" dirty="0" smtClean="0">
                <a:solidFill>
                  <a:srgbClr val="FF0000"/>
                </a:solidFill>
              </a:rPr>
              <a:t>not</a:t>
            </a:r>
          </a:p>
          <a:p>
            <a:pPr marL="0" indent="0" algn="ctr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In</a:t>
            </a:r>
            <a:r>
              <a:rPr lang="en-US" sz="3200" dirty="0" smtClean="0"/>
              <a:t>complete = </a:t>
            </a:r>
            <a:r>
              <a:rPr lang="en-US" sz="3200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/>
              <a:t> complete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Im</a:t>
            </a:r>
            <a:r>
              <a:rPr lang="en-US" sz="3200" dirty="0" smtClean="0"/>
              <a:t>possible = </a:t>
            </a:r>
            <a:r>
              <a:rPr lang="en-US" sz="3200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/>
              <a:t> possible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Im</a:t>
            </a:r>
            <a:r>
              <a:rPr lang="en-US" sz="3200" dirty="0" smtClean="0"/>
              <a:t>mature = </a:t>
            </a:r>
            <a:r>
              <a:rPr lang="en-US" sz="3200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/>
              <a:t> mature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In</a:t>
            </a:r>
            <a:r>
              <a:rPr lang="en-US" sz="3200" dirty="0" smtClean="0"/>
              <a:t>correct = </a:t>
            </a:r>
            <a:r>
              <a:rPr lang="en-US" sz="3200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/>
              <a:t> correct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42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374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B0F0"/>
                </a:solidFill>
              </a:rPr>
              <a:t>Directional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Negative </a:t>
            </a:r>
            <a:r>
              <a:rPr lang="en-US" dirty="0" smtClean="0">
                <a:solidFill>
                  <a:schemeClr val="tx1"/>
                </a:solidFill>
              </a:rPr>
              <a:t>in-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Inside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  <a:hlinkClick r:id="" action="ppaction://noaction">
                  <a:snd r:embed="rId3" name="applause.wav"/>
                </a:hlinkClick>
              </a:rPr>
              <a:t>D</a:t>
            </a:r>
            <a:r>
              <a:rPr lang="en-US" dirty="0" smtClean="0">
                <a:sym typeface="Wingdings" pitchFamily="2" charset="2"/>
              </a:rPr>
              <a:t> or </a:t>
            </a:r>
            <a:r>
              <a:rPr lang="en-US" dirty="0" smtClean="0">
                <a:sym typeface="Wingdings" pitchFamily="2" charset="2"/>
                <a:hlinkClick r:id="" action="ppaction://noaction">
                  <a:snd r:embed="rId4" name="bomb.wav"/>
                </a:hlinkClick>
              </a:rPr>
              <a:t>N</a:t>
            </a:r>
            <a:endParaRPr lang="en-US" dirty="0" smtClean="0"/>
          </a:p>
          <a:p>
            <a:pPr algn="ctr"/>
            <a:r>
              <a:rPr lang="en-US" dirty="0" smtClean="0"/>
              <a:t>Inspect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  <a:hlinkClick r:id="" action="ppaction://noaction">
                  <a:snd r:embed="rId3" name="applause.wav"/>
                </a:hlinkClick>
              </a:rPr>
              <a:t>D</a:t>
            </a:r>
            <a:r>
              <a:rPr lang="en-US" dirty="0">
                <a:sym typeface="Wingdings" pitchFamily="2" charset="2"/>
              </a:rPr>
              <a:t> or </a:t>
            </a:r>
            <a:r>
              <a:rPr lang="en-US" dirty="0" smtClean="0">
                <a:sym typeface="Wingdings" pitchFamily="2" charset="2"/>
                <a:hlinkClick r:id="" action="ppaction://noaction">
                  <a:snd r:embed="rId4" name="bomb.wav"/>
                </a:hlinkClick>
              </a:rPr>
              <a:t>N</a:t>
            </a:r>
            <a:endParaRPr lang="en-US" dirty="0" smtClean="0"/>
          </a:p>
          <a:p>
            <a:pPr algn="ctr"/>
            <a:r>
              <a:rPr lang="en-US" dirty="0" smtClean="0"/>
              <a:t>Indirect 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  <a:hlinkClick r:id="" action="ppaction://noaction">
                  <a:snd r:embed="rId4" name="bomb.wav"/>
                </a:hlinkClick>
              </a:rPr>
              <a:t>D</a:t>
            </a:r>
            <a:r>
              <a:rPr lang="en-US" dirty="0">
                <a:sym typeface="Wingdings" pitchFamily="2" charset="2"/>
              </a:rPr>
              <a:t> or </a:t>
            </a:r>
            <a:r>
              <a:rPr lang="en-US" dirty="0" smtClean="0">
                <a:sym typeface="Wingdings" pitchFamily="2" charset="2"/>
                <a:hlinkClick r:id="" action="ppaction://noaction">
                  <a:snd r:embed="rId3" name="applause.wav"/>
                </a:hlinkClick>
              </a:rPr>
              <a:t>N</a:t>
            </a:r>
            <a:endParaRPr lang="en-US" dirty="0" smtClean="0"/>
          </a:p>
          <a:p>
            <a:pPr algn="ctr"/>
            <a:r>
              <a:rPr lang="en-US" dirty="0" smtClean="0"/>
              <a:t>Inactive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  <a:hlinkClick r:id="" action="ppaction://noaction">
                  <a:snd r:embed="rId4" name="bomb.wav"/>
                </a:hlinkClick>
              </a:rPr>
              <a:t>D</a:t>
            </a:r>
            <a:r>
              <a:rPr lang="en-US" dirty="0">
                <a:sym typeface="Wingdings" pitchFamily="2" charset="2"/>
              </a:rPr>
              <a:t> or </a:t>
            </a:r>
            <a:r>
              <a:rPr lang="en-US" dirty="0" smtClean="0">
                <a:sym typeface="Wingdings" pitchFamily="2" charset="2"/>
                <a:hlinkClick r:id="" action="ppaction://noaction">
                  <a:snd r:embed="rId3" name="applause.wav"/>
                </a:hlinkClick>
              </a:rPr>
              <a:t>N</a:t>
            </a:r>
            <a:endParaRPr lang="en-US" dirty="0" smtClean="0"/>
          </a:p>
          <a:p>
            <a:pPr algn="ctr"/>
            <a:r>
              <a:rPr lang="en-US" dirty="0" smtClean="0"/>
              <a:t>Input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  <a:hlinkClick r:id="" action="ppaction://noaction">
                  <a:snd r:embed="rId3" name="applause.wav"/>
                </a:hlinkClick>
              </a:rPr>
              <a:t>D</a:t>
            </a:r>
            <a:r>
              <a:rPr lang="en-US" dirty="0">
                <a:sym typeface="Wingdings" pitchFamily="2" charset="2"/>
              </a:rPr>
              <a:t> or </a:t>
            </a:r>
            <a:r>
              <a:rPr lang="en-US" dirty="0" smtClean="0">
                <a:sym typeface="Wingdings" pitchFamily="2" charset="2"/>
                <a:hlinkClick r:id="" action="ppaction://noaction">
                  <a:snd r:embed="rId4" name="bomb.wav"/>
                </a:hlinkClick>
              </a:rPr>
              <a:t>N</a:t>
            </a:r>
            <a:endParaRPr lang="en-US" dirty="0" smtClean="0"/>
          </a:p>
          <a:p>
            <a:pPr algn="ctr"/>
            <a:r>
              <a:rPr lang="en-US" dirty="0" smtClean="0"/>
              <a:t>Inhale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  <a:hlinkClick r:id="" action="ppaction://noaction">
                  <a:snd r:embed="rId3" name="applause.wav"/>
                </a:hlinkClick>
              </a:rPr>
              <a:t>D</a:t>
            </a:r>
            <a:r>
              <a:rPr lang="en-US" dirty="0">
                <a:sym typeface="Wingdings" pitchFamily="2" charset="2"/>
              </a:rPr>
              <a:t> or </a:t>
            </a:r>
            <a:r>
              <a:rPr lang="en-US" dirty="0" smtClean="0">
                <a:sym typeface="Wingdings" pitchFamily="2" charset="2"/>
                <a:hlinkClick r:id="" action="ppaction://noaction">
                  <a:snd r:embed="rId4" name="bomb.wav"/>
                </a:hlinkClick>
              </a:rPr>
              <a:t>N</a:t>
            </a:r>
            <a:endParaRPr lang="en-US" dirty="0" smtClean="0"/>
          </a:p>
          <a:p>
            <a:pPr algn="ctr"/>
            <a:r>
              <a:rPr lang="en-US" dirty="0" smtClean="0"/>
              <a:t>Inject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  <a:hlinkClick r:id="" action="ppaction://noaction">
                  <a:snd r:embed="rId3" name="applause.wav"/>
                </a:hlinkClick>
              </a:rPr>
              <a:t>D</a:t>
            </a:r>
            <a:r>
              <a:rPr lang="en-US" dirty="0">
                <a:sym typeface="Wingdings" pitchFamily="2" charset="2"/>
              </a:rPr>
              <a:t> or </a:t>
            </a:r>
            <a:r>
              <a:rPr lang="en-US" dirty="0" smtClean="0">
                <a:sym typeface="Wingdings" pitchFamily="2" charset="2"/>
                <a:hlinkClick r:id="" action="ppaction://noaction">
                  <a:snd r:embed="rId4" name="bomb.wav"/>
                </a:hlinkClick>
              </a:rPr>
              <a:t>N</a:t>
            </a:r>
            <a:endParaRPr lang="en-US" dirty="0" smtClean="0"/>
          </a:p>
          <a:p>
            <a:pPr algn="ctr"/>
            <a:r>
              <a:rPr lang="en-US" dirty="0" smtClean="0"/>
              <a:t>Incomplete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  <a:hlinkClick r:id="" action="ppaction://noaction">
                  <a:snd r:embed="rId4" name="bomb.wav"/>
                </a:hlinkClick>
              </a:rPr>
              <a:t>D</a:t>
            </a:r>
            <a:r>
              <a:rPr lang="en-US" dirty="0">
                <a:sym typeface="Wingdings" pitchFamily="2" charset="2"/>
              </a:rPr>
              <a:t> or </a:t>
            </a:r>
            <a:r>
              <a:rPr lang="en-US" dirty="0" smtClean="0">
                <a:sym typeface="Wingdings" pitchFamily="2" charset="2"/>
                <a:hlinkClick r:id="" action="ppaction://noaction">
                  <a:snd r:embed="rId3" name="applause.wav"/>
                </a:hlinkClick>
              </a:rPr>
              <a:t>N</a:t>
            </a:r>
            <a:endParaRPr lang="en-US" dirty="0" smtClean="0"/>
          </a:p>
          <a:p>
            <a:pPr algn="ctr"/>
            <a:r>
              <a:rPr lang="en-US" dirty="0" smtClean="0"/>
              <a:t>Insert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  <a:hlinkClick r:id="" action="ppaction://noaction">
                  <a:snd r:embed="rId3" name="applause.wav"/>
                </a:hlinkClick>
              </a:rPr>
              <a:t>D</a:t>
            </a:r>
            <a:r>
              <a:rPr lang="en-US" dirty="0">
                <a:sym typeface="Wingdings" pitchFamily="2" charset="2"/>
              </a:rPr>
              <a:t> or </a:t>
            </a:r>
            <a:r>
              <a:rPr lang="en-US" dirty="0" smtClean="0">
                <a:sym typeface="Wingdings" pitchFamily="2" charset="2"/>
                <a:hlinkClick r:id="" action="ppaction://noaction">
                  <a:snd r:embed="rId4" name="bomb.wav"/>
                </a:hlinkClick>
              </a:rPr>
              <a:t>N</a:t>
            </a:r>
            <a:endParaRPr lang="en-US" dirty="0" smtClean="0"/>
          </a:p>
          <a:p>
            <a:pPr algn="ctr"/>
            <a:r>
              <a:rPr lang="en-US" dirty="0" smtClean="0"/>
              <a:t>Invisible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  <a:hlinkClick r:id="" action="ppaction://noaction">
                  <a:snd r:embed="rId4" name="bomb.wav"/>
                </a:hlinkClick>
              </a:rPr>
              <a:t>D</a:t>
            </a:r>
            <a:r>
              <a:rPr lang="en-US" dirty="0">
                <a:sym typeface="Wingdings" pitchFamily="2" charset="2"/>
              </a:rPr>
              <a:t> or </a:t>
            </a:r>
            <a:r>
              <a:rPr lang="en-US" dirty="0">
                <a:sym typeface="Wingdings" pitchFamily="2" charset="2"/>
                <a:hlinkClick r:id="" action="ppaction://noaction">
                  <a:snd r:embed="rId3" name="applause.wav"/>
                </a:hlinkClick>
              </a:rPr>
              <a:t>N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1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425</TotalTime>
  <Words>582</Words>
  <Application>Microsoft Macintosh PowerPoint</Application>
  <PresentationFormat>On-screen Show (4:3)</PresentationFormat>
  <Paragraphs>276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Vocabulary Quarter 1</vt:lpstr>
      <vt:lpstr>What is a root?</vt:lpstr>
      <vt:lpstr>Roots</vt:lpstr>
      <vt:lpstr>What is a prefix?</vt:lpstr>
      <vt:lpstr>What is a suffix?</vt:lpstr>
      <vt:lpstr>What is a base? </vt:lpstr>
      <vt:lpstr>Directional prefix in- and im-</vt:lpstr>
      <vt:lpstr>Negative Prefix in- and im-</vt:lpstr>
      <vt:lpstr>       Directional or Negative in-? </vt:lpstr>
      <vt:lpstr>PowerPoint Presentation</vt:lpstr>
      <vt:lpstr>Prefixes  con-, com-, and col-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Quarter 1</dc:title>
  <dc:creator>Alexa Narron</dc:creator>
  <cp:lastModifiedBy>Howard County Administrator</cp:lastModifiedBy>
  <cp:revision>24</cp:revision>
  <dcterms:created xsi:type="dcterms:W3CDTF">2014-09-29T16:56:13Z</dcterms:created>
  <dcterms:modified xsi:type="dcterms:W3CDTF">2014-10-08T01:52:07Z</dcterms:modified>
</cp:coreProperties>
</file>